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4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35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6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6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20B3827-1BC7-45AE-92BD-2B37E8389600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prstGeom prst="rect">
            <a:avLst/>
          </a:prstGeom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54" name="CustomShape 3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4D15BCE-8D8C-492E-8932-9787C68F5391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prstGeom prst="rect">
            <a:avLst/>
          </a:prstGeom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B331522-7B7C-4608-84CB-1BD7686C2846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285840" y="2803680"/>
            <a:ext cx="360" cy="3030120"/>
          </a:xfrm>
          <a:custGeom>
            <a:avLst/>
            <a:gdLst/>
            <a:ahLst/>
            <a:cxnLst/>
            <a:rect l="l" t="t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/>
          <p:nvPr/>
        </p:nvPicPr>
        <p:blipFill>
          <a:blip r:embed="rId14"/>
          <a:stretch/>
        </p:blipFill>
        <p:spPr>
          <a:xfrm>
            <a:off x="0" y="0"/>
            <a:ext cx="9140400" cy="685440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 hidden="1"/>
          <p:cNvSpPr/>
          <p:nvPr/>
        </p:nvSpPr>
        <p:spPr>
          <a:xfrm>
            <a:off x="0" y="0"/>
            <a:ext cx="360000" cy="68497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9" name="CustomShape 2" hidden="1"/>
          <p:cNvSpPr/>
          <p:nvPr/>
        </p:nvSpPr>
        <p:spPr>
          <a:xfrm>
            <a:off x="255600" y="5046840"/>
            <a:ext cx="68040" cy="1687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0" name="CustomShape 3" hidden="1"/>
          <p:cNvSpPr/>
          <p:nvPr/>
        </p:nvSpPr>
        <p:spPr>
          <a:xfrm>
            <a:off x="255600" y="4797360"/>
            <a:ext cx="68040" cy="223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1" name="CustomShape 4" hidden="1"/>
          <p:cNvSpPr/>
          <p:nvPr/>
        </p:nvSpPr>
        <p:spPr>
          <a:xfrm>
            <a:off x="255600" y="4637160"/>
            <a:ext cx="68040" cy="133200"/>
          </a:xfrm>
          <a:prstGeom prst="rect">
            <a:avLst/>
          </a:prstGeom>
          <a:solidFill>
            <a:schemeClr val="bg2"/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2" name="CustomShape 5" hidden="1"/>
          <p:cNvSpPr/>
          <p:nvPr/>
        </p:nvSpPr>
        <p:spPr>
          <a:xfrm>
            <a:off x="255600" y="4541760"/>
            <a:ext cx="68040" cy="69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3" name="CustomShape 6" hidden="1"/>
          <p:cNvSpPr/>
          <p:nvPr/>
        </p:nvSpPr>
        <p:spPr>
          <a:xfrm>
            <a:off x="309600" y="681120"/>
            <a:ext cx="41040" cy="360000"/>
          </a:xfrm>
          <a:prstGeom prst="rect">
            <a:avLst/>
          </a:prstGeom>
          <a:solidFill>
            <a:srgbClr val="000000"/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4" name="CustomShape 7" hidden="1"/>
          <p:cNvSpPr/>
          <p:nvPr/>
        </p:nvSpPr>
        <p:spPr>
          <a:xfrm>
            <a:off x="268200" y="681120"/>
            <a:ext cx="23400" cy="360000"/>
          </a:xfrm>
          <a:prstGeom prst="rect">
            <a:avLst/>
          </a:prstGeom>
          <a:solidFill>
            <a:srgbClr val="000000"/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5" name="CustomShape 8" hidden="1"/>
          <p:cNvSpPr/>
          <p:nvPr/>
        </p:nvSpPr>
        <p:spPr>
          <a:xfrm>
            <a:off x="249120" y="681120"/>
            <a:ext cx="4320" cy="360000"/>
          </a:xfrm>
          <a:prstGeom prst="rect">
            <a:avLst/>
          </a:prstGeom>
          <a:solidFill>
            <a:srgbClr val="000000"/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6" name="CustomShape 9" hidden="1"/>
          <p:cNvSpPr/>
          <p:nvPr/>
        </p:nvSpPr>
        <p:spPr>
          <a:xfrm>
            <a:off x="222120" y="681120"/>
            <a:ext cx="2880" cy="360000"/>
          </a:xfrm>
          <a:prstGeom prst="rect">
            <a:avLst/>
          </a:prstGeom>
          <a:solidFill>
            <a:srgbClr val="000000"/>
          </a:solidFill>
          <a:ln w="50760">
            <a:noFill/>
          </a:ln>
          <a:effectLst>
            <a:glow rad="63500">
              <a:schemeClr val="phClr">
                <a:alpha val="45000"/>
                <a:satMod val="12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7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78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9749922-7502-4702-8033-34CC65BC067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A98BFD-8415-4B2F-81C4-241BC4BC1FA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714240" y="928800"/>
            <a:ext cx="7767360" cy="280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FFFFFF"/>
                </a:solidFill>
                <a:latin typeface="Tahoma"/>
                <a:ea typeface="DejaVu Sans"/>
              </a:rPr>
              <a:t>Великая Отечественная война</a:t>
            </a:r>
            <a:r>
              <a:t/>
            </a:r>
            <a:br/>
            <a:r>
              <a:rPr lang="ru-RU" sz="6000" b="0" strike="noStrike" spc="-1">
                <a:solidFill>
                  <a:srgbClr val="FFFFFF"/>
                </a:solidFill>
                <a:latin typeface="Tahoma"/>
                <a:ea typeface="DejaVu Sans"/>
              </a:rPr>
              <a:t>1941-1945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68360" y="4071960"/>
            <a:ext cx="8202240" cy="229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lang="ru-RU" sz="4800" b="0" strike="noStrike" spc="-1">
                <a:solidFill>
                  <a:srgbClr val="FFFFFF"/>
                </a:solidFill>
                <a:latin typeface="Tahoma"/>
                <a:ea typeface="DejaVu Sans"/>
              </a:rPr>
              <a:t>Подвиг советского народа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2124000" y="4076640"/>
            <a:ext cx="6403680" cy="36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5" name="Picture 32"/>
          <p:cNvPicPr/>
          <p:nvPr/>
        </p:nvPicPr>
        <p:blipFill>
          <a:blip r:embed="rId3"/>
          <a:stretch/>
        </p:blipFill>
        <p:spPr>
          <a:xfrm>
            <a:off x="5143680" y="4427640"/>
            <a:ext cx="3995640" cy="2425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4"/>
          <p:cNvPicPr/>
          <p:nvPr/>
        </p:nvPicPr>
        <p:blipFill>
          <a:blip r:embed="rId2"/>
          <a:stretch/>
        </p:blipFill>
        <p:spPr>
          <a:xfrm>
            <a:off x="225360" y="255600"/>
            <a:ext cx="5590800" cy="7140240"/>
          </a:xfrm>
          <a:prstGeom prst="rect">
            <a:avLst/>
          </a:prstGeom>
          <a:ln>
            <a:noFill/>
          </a:ln>
        </p:spPr>
      </p:pic>
      <p:sp>
        <p:nvSpPr>
          <p:cNvPr id="384" name="CustomShape 1"/>
          <p:cNvSpPr/>
          <p:nvPr/>
        </p:nvSpPr>
        <p:spPr>
          <a:xfrm>
            <a:off x="5867280" y="142920"/>
            <a:ext cx="3079440" cy="3776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FFFF99"/>
                </a:solidFill>
                <a:latin typeface="Times New Roman"/>
                <a:ea typeface="DejaVu Sans"/>
              </a:rPr>
              <a:t>Война коренным образом изменила жизнь людей. Сначала была надежда на то, что боевые действия переместятся на территорию врага, но вскоре стало ясно, что в ходе войны решается судьба самой страны.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-109440" y="4148280"/>
            <a:ext cx="9462960" cy="199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8040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FFFF99"/>
                </a:solidFill>
                <a:latin typeface="Times New Roman"/>
                <a:ea typeface="DejaVu Sans"/>
              </a:rPr>
              <a:t>    </a:t>
            </a:r>
            <a:r>
              <a:rPr lang="ru-RU" sz="5400" b="1" strike="noStrike" spc="-1">
                <a:solidFill>
                  <a:srgbClr val="FFFF99"/>
                </a:solidFill>
                <a:latin typeface="Times New Roman"/>
                <a:ea typeface="DejaVu Sans"/>
              </a:rPr>
              <a:t>Дороги Смоленщины.</a:t>
            </a:r>
            <a:endParaRPr lang="ru-RU" sz="5400" b="0" strike="noStrike" spc="-1">
              <a:latin typeface="Arial"/>
            </a:endParaRPr>
          </a:p>
          <a:p>
            <a:pPr marL="343080" indent="-338040">
              <a:lnSpc>
                <a:spcPct val="100000"/>
              </a:lnSpc>
              <a:spcBef>
                <a:spcPts val="561"/>
              </a:spcBef>
            </a:pP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75960" y="-10656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24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ru-RU" sz="5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Смоленское сражение</a:t>
            </a:r>
            <a:r>
              <a:rPr lang="ru-RU" sz="54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387" name="Рисунок 386"/>
          <p:cNvPicPr/>
          <p:nvPr/>
        </p:nvPicPr>
        <p:blipFill>
          <a:blip r:embed="rId2"/>
          <a:stretch/>
        </p:blipFill>
        <p:spPr>
          <a:xfrm>
            <a:off x="304920" y="304920"/>
            <a:ext cx="8533080" cy="538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1071720" y="5643720"/>
            <a:ext cx="7281720" cy="100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Ожесточенное Смоленское сражение продолжалось 2 месяца. Увязнув в тяжелых боях противник вынужден был временно приостановить наступление на Москву.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89" name="Picture 4"/>
          <p:cNvPicPr/>
          <p:nvPr/>
        </p:nvPicPr>
        <p:blipFill>
          <a:blip r:embed="rId2"/>
          <a:stretch/>
        </p:blipFill>
        <p:spPr>
          <a:xfrm>
            <a:off x="1071720" y="214200"/>
            <a:ext cx="7210080" cy="5424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Рисунок 389"/>
          <p:cNvPicPr/>
          <p:nvPr/>
        </p:nvPicPr>
        <p:blipFill>
          <a:blip r:embed="rId2"/>
          <a:stretch/>
        </p:blipFill>
        <p:spPr>
          <a:xfrm>
            <a:off x="304920" y="304920"/>
            <a:ext cx="8532720" cy="53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4"/>
          <p:cNvPicPr/>
          <p:nvPr/>
        </p:nvPicPr>
        <p:blipFill>
          <a:blip r:embed="rId2"/>
          <a:stretch/>
        </p:blipFill>
        <p:spPr>
          <a:xfrm>
            <a:off x="2232000" y="211680"/>
            <a:ext cx="4318560" cy="6410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4"/>
          <p:cNvPicPr/>
          <p:nvPr/>
        </p:nvPicPr>
        <p:blipFill>
          <a:blip r:embed="rId2"/>
          <a:stretch/>
        </p:blipFill>
        <p:spPr>
          <a:xfrm>
            <a:off x="2071800" y="0"/>
            <a:ext cx="4914720" cy="6852960"/>
          </a:xfrm>
          <a:prstGeom prst="rect">
            <a:avLst/>
          </a:prstGeom>
          <a:ln w="9360">
            <a:noFill/>
          </a:ln>
        </p:spPr>
      </p:pic>
      <p:pic>
        <p:nvPicPr>
          <p:cNvPr id="393" name="Прямоугольник 4"/>
          <p:cNvPicPr/>
          <p:nvPr/>
        </p:nvPicPr>
        <p:blipFill>
          <a:blip r:embed="rId3"/>
          <a:stretch/>
        </p:blipFill>
        <p:spPr>
          <a:xfrm>
            <a:off x="-19080" y="-85680"/>
            <a:ext cx="9164520" cy="9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5572080" y="0"/>
            <a:ext cx="3566880" cy="3747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22 июня этот маленький приграничный городок первым принял на себя удар всей мощи германской военной машины. Он сковал около себя несколько дивизий фашистов.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0" y="3432240"/>
            <a:ext cx="5638680" cy="91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Брестская крепость. Немцы были поражены такой стойкостью. Все защитники крепости погибли.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2357280" y="6429240"/>
            <a:ext cx="4424040" cy="363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rgbClr val="A50021"/>
                </a:solidFill>
                <a:latin typeface="Arial"/>
                <a:ea typeface="DejaVu Sans"/>
              </a:rPr>
              <a:t>ПЛАН  «БЛИЦКРИГ»  БЫЛ  СОРВАН.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97" name="Picture 12"/>
          <p:cNvPicPr/>
          <p:nvPr/>
        </p:nvPicPr>
        <p:blipFill>
          <a:blip r:embed="rId2"/>
          <a:stretch/>
        </p:blipFill>
        <p:spPr>
          <a:xfrm>
            <a:off x="82440" y="71280"/>
            <a:ext cx="5555880" cy="3423960"/>
          </a:xfrm>
          <a:prstGeom prst="rect">
            <a:avLst/>
          </a:prstGeom>
          <a:ln w="9360">
            <a:noFill/>
          </a:ln>
        </p:spPr>
      </p:pic>
      <p:pic>
        <p:nvPicPr>
          <p:cNvPr id="398" name="Picture 14"/>
          <p:cNvPicPr/>
          <p:nvPr/>
        </p:nvPicPr>
        <p:blipFill>
          <a:blip r:embed="rId3"/>
          <a:stretch/>
        </p:blipFill>
        <p:spPr>
          <a:xfrm>
            <a:off x="2357280" y="4029120"/>
            <a:ext cx="4327200" cy="2436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2"/>
          <p:cNvPicPr/>
          <p:nvPr/>
        </p:nvPicPr>
        <p:blipFill>
          <a:blip r:embed="rId2"/>
          <a:stretch/>
        </p:blipFill>
        <p:spPr>
          <a:xfrm>
            <a:off x="4716360" y="549000"/>
            <a:ext cx="2444040" cy="1796040"/>
          </a:xfrm>
          <a:prstGeom prst="rect">
            <a:avLst/>
          </a:prstGeom>
          <a:ln>
            <a:noFill/>
          </a:ln>
        </p:spPr>
      </p:pic>
      <p:pic>
        <p:nvPicPr>
          <p:cNvPr id="400" name="Picture 4"/>
          <p:cNvPicPr/>
          <p:nvPr/>
        </p:nvPicPr>
        <p:blipFill>
          <a:blip r:embed="rId3"/>
          <a:stretch/>
        </p:blipFill>
        <p:spPr>
          <a:xfrm>
            <a:off x="6300720" y="2520000"/>
            <a:ext cx="2444040" cy="2086560"/>
          </a:xfrm>
          <a:prstGeom prst="rect">
            <a:avLst/>
          </a:prstGeom>
          <a:ln>
            <a:noFill/>
          </a:ln>
        </p:spPr>
      </p:pic>
      <p:pic>
        <p:nvPicPr>
          <p:cNvPr id="401" name="Picture 8"/>
          <p:cNvPicPr/>
          <p:nvPr/>
        </p:nvPicPr>
        <p:blipFill>
          <a:blip r:embed="rId4"/>
          <a:stretch/>
        </p:blipFill>
        <p:spPr>
          <a:xfrm>
            <a:off x="6300720" y="4725360"/>
            <a:ext cx="2444040" cy="1796040"/>
          </a:xfrm>
          <a:prstGeom prst="rect">
            <a:avLst/>
          </a:prstGeom>
          <a:ln>
            <a:noFill/>
          </a:ln>
        </p:spPr>
      </p:pic>
      <p:sp>
        <p:nvSpPr>
          <p:cNvPr id="402" name="CustomShape 1"/>
          <p:cNvSpPr/>
          <p:nvPr/>
        </p:nvSpPr>
        <p:spPr>
          <a:xfrm>
            <a:off x="395640" y="404640"/>
            <a:ext cx="417204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На 22 Июня  1941 года в приграничных округах и флотах СССР имелось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 3289 850 солдат и офицеров,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onstantia"/>
                <a:ea typeface="DejaVu Sans"/>
              </a:rPr>
              <a:t> 59787 орудий и миномётов , 12782 танка, из них 1475 танков Т-34 и КВ, 10 743 самолёта. В составе трёх флотов имелось около 220 тысяч человек личного состава, 182 корабля основных классов (3 линкора, 7 крейсеров, 45 лидеров и эсминцев и 127 подводных лодок)</a:t>
            </a:r>
            <a:r>
              <a:rPr lang="ru-RU" sz="2400" b="0" strike="noStrike" spc="-1" baseline="30000">
                <a:solidFill>
                  <a:srgbClr val="FFFFFF"/>
                </a:solidFill>
                <a:latin typeface="Constantia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Рисунок 402"/>
          <p:cNvPicPr/>
          <p:nvPr/>
        </p:nvPicPr>
        <p:blipFill>
          <a:blip r:embed="rId2"/>
          <a:stretch/>
        </p:blipFill>
        <p:spPr>
          <a:xfrm>
            <a:off x="304920" y="304920"/>
            <a:ext cx="8532720" cy="53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5"/>
          <p:cNvPicPr/>
          <p:nvPr/>
        </p:nvPicPr>
        <p:blipFill>
          <a:blip r:embed="rId2"/>
          <a:stretch/>
        </p:blipFill>
        <p:spPr>
          <a:xfrm>
            <a:off x="0" y="-46080"/>
            <a:ext cx="9138960" cy="6899040"/>
          </a:xfrm>
          <a:prstGeom prst="rect">
            <a:avLst/>
          </a:prstGeom>
          <a:ln w="9360">
            <a:noFill/>
          </a:ln>
        </p:spPr>
      </p:pic>
      <p:pic>
        <p:nvPicPr>
          <p:cNvPr id="405" name="Прямоугольник 4"/>
          <p:cNvPicPr/>
          <p:nvPr/>
        </p:nvPicPr>
        <p:blipFill>
          <a:blip r:embed="rId3"/>
          <a:stretch/>
        </p:blipFill>
        <p:spPr>
          <a:xfrm>
            <a:off x="2395440" y="96840"/>
            <a:ext cx="6767280" cy="111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Рисунок 365"/>
          <p:cNvPicPr/>
          <p:nvPr/>
        </p:nvPicPr>
        <p:blipFill>
          <a:blip r:embed="rId3"/>
          <a:stretch/>
        </p:blipFill>
        <p:spPr>
          <a:xfrm>
            <a:off x="304920" y="304920"/>
            <a:ext cx="8532720" cy="53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10"/>
          <p:cNvPicPr/>
          <p:nvPr/>
        </p:nvPicPr>
        <p:blipFill>
          <a:blip r:embed="rId2"/>
          <a:stretch/>
        </p:blipFill>
        <p:spPr>
          <a:xfrm>
            <a:off x="214200" y="214200"/>
            <a:ext cx="3852720" cy="2995200"/>
          </a:xfrm>
          <a:prstGeom prst="rect">
            <a:avLst/>
          </a:prstGeom>
          <a:ln w="9360">
            <a:noFill/>
          </a:ln>
          <a:effectLst>
            <a:outerShdw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7" name="Picture 3"/>
          <p:cNvPicPr/>
          <p:nvPr/>
        </p:nvPicPr>
        <p:blipFill>
          <a:blip r:embed="rId3"/>
          <a:stretch/>
        </p:blipFill>
        <p:spPr>
          <a:xfrm>
            <a:off x="3500280" y="3500280"/>
            <a:ext cx="5319360" cy="2852640"/>
          </a:xfrm>
          <a:prstGeom prst="rect">
            <a:avLst/>
          </a:prstGeom>
          <a:ln w="9360"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4427640" y="333360"/>
            <a:ext cx="4532040" cy="252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A50021"/>
                </a:solidFill>
                <a:latin typeface="Tahoma"/>
                <a:ea typeface="DejaVu Sans"/>
              </a:rPr>
              <a:t>На фронте сложилась очень сложная обстановка. Москва готовилась к уличным боям. Правительственные учреждения, архивы, дипломаты, руководители страны были готовы к эвакуации</a:t>
            </a:r>
            <a:r>
              <a:rPr lang="ru-RU" sz="1800" b="1" strike="noStrike" spc="-1">
                <a:solidFill>
                  <a:srgbClr val="A50021"/>
                </a:solidFill>
                <a:latin typeface="Tahoma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468360" y="4076640"/>
            <a:ext cx="2442960" cy="36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3"/>
          <p:cNvSpPr/>
          <p:nvPr/>
        </p:nvSpPr>
        <p:spPr>
          <a:xfrm>
            <a:off x="250920" y="3716280"/>
            <a:ext cx="3092040" cy="252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A50021"/>
                </a:solidFill>
                <a:latin typeface="Tahoma"/>
                <a:ea typeface="DejaVu Sans"/>
              </a:rPr>
              <a:t>Только невероятное напряжение сил, патриотизм, переброска войск из Сибири, введение в бой резервов Ставки спасли столицу от захвата.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3571920" y="-71280"/>
            <a:ext cx="506700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38040">
              <a:lnSpc>
                <a:spcPct val="100000"/>
              </a:lnSpc>
              <a:spcBef>
                <a:spcPts val="2001"/>
              </a:spcBef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lang="ru-RU" sz="4000" b="0" strike="noStrike" spc="-1">
                <a:solidFill>
                  <a:srgbClr val="FFFFFF"/>
                </a:solidFill>
                <a:latin typeface="Arial"/>
                <a:ea typeface="DejaVu Sans"/>
              </a:rPr>
              <a:t>28 панфиловцев</a:t>
            </a:r>
            <a:r>
              <a:rPr lang="ru-RU" sz="32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3286080" y="642960"/>
            <a:ext cx="5852880" cy="228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Немцы рвутся к Москве. Более 30 танков прорвались вдоль Волоколамского шоссе.  4 часа длился бой, враг потерял 18 танков. Политрук В.Г.Клочков сказал солдатам : «Велика Россия, а отступать некуда: позади Москва</a:t>
            </a:r>
            <a:r>
              <a:rPr lang="ru-RU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»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0" y="3857760"/>
            <a:ext cx="556704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С 7 </a:t>
            </a:r>
            <a:r>
              <a:rPr lang="ru-RU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декабря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194</a:t>
            </a:r>
            <a:r>
              <a:rPr lang="ru-RU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г. – контрнаступление Красной Армии и разгром фашистских войск под Москвой.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142920" y="5586480"/>
            <a:ext cx="885312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38040">
              <a:lnSpc>
                <a:spcPct val="100000"/>
              </a:lnSpc>
              <a:spcBef>
                <a:spcPts val="1199"/>
              </a:spcBef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К концу декабря частями Красной Армии было освобождено 400 населенных пунктов. К январю 1942 г. Немцы были отброшены от Москвы на 120-250 км 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15" name="Picture 9"/>
          <p:cNvPicPr/>
          <p:nvPr/>
        </p:nvPicPr>
        <p:blipFill>
          <a:blip r:embed="rId2"/>
          <a:stretch/>
        </p:blipFill>
        <p:spPr>
          <a:xfrm>
            <a:off x="71280" y="71280"/>
            <a:ext cx="3159000" cy="3485880"/>
          </a:xfrm>
          <a:prstGeom prst="rect">
            <a:avLst/>
          </a:prstGeom>
          <a:ln w="9360">
            <a:noFill/>
          </a:ln>
        </p:spPr>
      </p:pic>
      <p:pic>
        <p:nvPicPr>
          <p:cNvPr id="416" name="Picture 10"/>
          <p:cNvPicPr/>
          <p:nvPr/>
        </p:nvPicPr>
        <p:blipFill>
          <a:blip r:embed="rId3"/>
          <a:stretch/>
        </p:blipFill>
        <p:spPr>
          <a:xfrm>
            <a:off x="5557680" y="2540160"/>
            <a:ext cx="3438360" cy="3142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57200" y="291960"/>
            <a:ext cx="8224560" cy="1379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2"/>
          <p:cNvSpPr/>
          <p:nvPr/>
        </p:nvSpPr>
        <p:spPr>
          <a:xfrm>
            <a:off x="457200" y="1905120"/>
            <a:ext cx="8224560" cy="4109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9" name="Picture 4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4"/>
          <p:cNvPicPr/>
          <p:nvPr/>
        </p:nvPicPr>
        <p:blipFill>
          <a:blip r:embed="rId2"/>
          <a:stretch/>
        </p:blipFill>
        <p:spPr>
          <a:xfrm>
            <a:off x="857160" y="2194200"/>
            <a:ext cx="7205400" cy="4525560"/>
          </a:xfrm>
          <a:prstGeom prst="rect">
            <a:avLst/>
          </a:prstGeom>
          <a:ln w="9360">
            <a:noFill/>
          </a:ln>
        </p:spPr>
      </p:pic>
      <p:sp>
        <p:nvSpPr>
          <p:cNvPr id="421" name="CustomShape 1"/>
          <p:cNvSpPr/>
          <p:nvPr/>
        </p:nvSpPr>
        <p:spPr>
          <a:xfrm>
            <a:off x="142560" y="216000"/>
            <a:ext cx="8712000" cy="207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2400" b="0" strike="noStrike" spc="-1">
                <a:solidFill>
                  <a:srgbClr val="EEEEEE"/>
                </a:solidFill>
                <a:latin typeface="Tahoma"/>
                <a:ea typeface="DejaVu Sans"/>
              </a:rPr>
              <a:t>Танковое сражение под Прохоровкой вошло в историю войн как одно из грандиозных. Фашисты до конца войны не смогли оправиться от таких потерь.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2400" b="0" strike="noStrike" spc="-1">
                <a:solidFill>
                  <a:srgbClr val="EEEEEE"/>
                </a:solidFill>
                <a:latin typeface="Tahoma"/>
                <a:ea typeface="DejaVu Sans"/>
              </a:rPr>
              <a:t>1200 танков участвовало в битве с обоих сторон.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4"/>
          <p:cNvPicPr/>
          <p:nvPr/>
        </p:nvPicPr>
        <p:blipFill>
          <a:blip r:embed="rId2"/>
          <a:stretch/>
        </p:blipFill>
        <p:spPr>
          <a:xfrm>
            <a:off x="500040" y="1929240"/>
            <a:ext cx="8123040" cy="4694040"/>
          </a:xfrm>
          <a:prstGeom prst="rect">
            <a:avLst/>
          </a:prstGeom>
          <a:ln w="9360">
            <a:noFill/>
          </a:ln>
        </p:spPr>
      </p:pic>
      <p:sp>
        <p:nvSpPr>
          <p:cNvPr id="423" name="CustomShape 1"/>
          <p:cNvSpPr/>
          <p:nvPr/>
        </p:nvSpPr>
        <p:spPr>
          <a:xfrm>
            <a:off x="468360" y="189000"/>
            <a:ext cx="8419680" cy="136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Первый прототип Т-34 был изготовлен заводом № 183 в январе 1940 года, второй — в феврале. В том же месяце начались заводские испытания.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457200" y="291960"/>
            <a:ext cx="8224560" cy="1379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2"/>
          <p:cNvSpPr/>
          <p:nvPr/>
        </p:nvSpPr>
        <p:spPr>
          <a:xfrm>
            <a:off x="457200" y="1905120"/>
            <a:ext cx="8224560" cy="4109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6" name="Picture 4"/>
          <p:cNvPicPr/>
          <p:nvPr/>
        </p:nvPicPr>
        <p:blipFill>
          <a:blip r:embed="rId2"/>
          <a:stretch/>
        </p:blipFill>
        <p:spPr>
          <a:xfrm>
            <a:off x="0" y="0"/>
            <a:ext cx="9138960" cy="6852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Рисунок 426"/>
          <p:cNvPicPr/>
          <p:nvPr/>
        </p:nvPicPr>
        <p:blipFill>
          <a:blip r:embed="rId2"/>
          <a:stretch/>
        </p:blipFill>
        <p:spPr>
          <a:xfrm>
            <a:off x="228600" y="305280"/>
            <a:ext cx="8609040" cy="556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4"/>
          <p:cNvPicPr/>
          <p:nvPr/>
        </p:nvPicPr>
        <p:blipFill>
          <a:blip r:embed="rId2"/>
          <a:stretch/>
        </p:blipFill>
        <p:spPr>
          <a:xfrm>
            <a:off x="0" y="0"/>
            <a:ext cx="4451040" cy="6852960"/>
          </a:xfrm>
          <a:prstGeom prst="rect">
            <a:avLst/>
          </a:prstGeom>
          <a:ln w="9360">
            <a:noFill/>
          </a:ln>
        </p:spPr>
      </p:pic>
      <p:sp>
        <p:nvSpPr>
          <p:cNvPr id="429" name="CustomShape 1"/>
          <p:cNvSpPr/>
          <p:nvPr/>
        </p:nvSpPr>
        <p:spPr>
          <a:xfrm>
            <a:off x="4968000" y="864000"/>
            <a:ext cx="3886560" cy="606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Сентябрь - ноябрь 1943г.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 правом крутом берегу Днепра немцы возвели систему укреплений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«Восточный вал» делавшую его  неприступным. Однако советские  войска форсировали Днепр, освободили Киев и всю Правобережную Украину.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457200" y="510120"/>
            <a:ext cx="82278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Форсирование Днепра.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571320" y="160452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2" name="Picture 4"/>
          <p:cNvPicPr/>
          <p:nvPr/>
        </p:nvPicPr>
        <p:blipFill>
          <a:blip r:embed="rId2"/>
          <a:stretch/>
        </p:blipFill>
        <p:spPr>
          <a:xfrm>
            <a:off x="1027440" y="1420920"/>
            <a:ext cx="6819120" cy="4451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4"/>
          <p:cNvPicPr/>
          <p:nvPr/>
        </p:nvPicPr>
        <p:blipFill>
          <a:blip r:embed="rId2"/>
          <a:stretch/>
        </p:blipFill>
        <p:spPr>
          <a:xfrm>
            <a:off x="0" y="0"/>
            <a:ext cx="10232640" cy="6852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Рисунок 366"/>
          <p:cNvPicPr/>
          <p:nvPr/>
        </p:nvPicPr>
        <p:blipFill>
          <a:blip r:embed="rId2"/>
          <a:stretch/>
        </p:blipFill>
        <p:spPr>
          <a:xfrm>
            <a:off x="304920" y="304920"/>
            <a:ext cx="8532720" cy="53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Рисунок 433"/>
          <p:cNvPicPr/>
          <p:nvPr/>
        </p:nvPicPr>
        <p:blipFill>
          <a:blip r:embed="rId2"/>
          <a:stretch/>
        </p:blipFill>
        <p:spPr>
          <a:xfrm>
            <a:off x="304920" y="305280"/>
            <a:ext cx="8532720" cy="535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Рисунок 434"/>
          <p:cNvPicPr/>
          <p:nvPr/>
        </p:nvPicPr>
        <p:blipFill>
          <a:blip r:embed="rId2"/>
          <a:stretch/>
        </p:blipFill>
        <p:spPr>
          <a:xfrm>
            <a:off x="266760" y="304920"/>
            <a:ext cx="8570880" cy="53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4"/>
          <p:cNvPicPr/>
          <p:nvPr/>
        </p:nvPicPr>
        <p:blipFill>
          <a:blip r:embed="rId2"/>
          <a:stretch/>
        </p:blipFill>
        <p:spPr>
          <a:xfrm>
            <a:off x="0" y="0"/>
            <a:ext cx="4528800" cy="6852960"/>
          </a:xfrm>
          <a:prstGeom prst="rect">
            <a:avLst/>
          </a:prstGeom>
          <a:ln w="9360">
            <a:noFill/>
          </a:ln>
        </p:spPr>
      </p:pic>
      <p:pic>
        <p:nvPicPr>
          <p:cNvPr id="437" name="Прямоугольник 4"/>
          <p:cNvPicPr/>
          <p:nvPr/>
        </p:nvPicPr>
        <p:blipFill>
          <a:blip r:embed="rId3"/>
          <a:stretch/>
        </p:blipFill>
        <p:spPr>
          <a:xfrm>
            <a:off x="3681360" y="665280"/>
            <a:ext cx="5689440" cy="84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Рисунок 437"/>
          <p:cNvPicPr/>
          <p:nvPr/>
        </p:nvPicPr>
        <p:blipFill>
          <a:blip r:embed="rId2"/>
          <a:stretch/>
        </p:blipFill>
        <p:spPr>
          <a:xfrm>
            <a:off x="304920" y="304920"/>
            <a:ext cx="8533440" cy="533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2"/>
          <p:cNvPicPr/>
          <p:nvPr/>
        </p:nvPicPr>
        <p:blipFill>
          <a:blip r:embed="rId2"/>
          <a:stretch/>
        </p:blipFill>
        <p:spPr>
          <a:xfrm>
            <a:off x="-514440" y="0"/>
            <a:ext cx="9653400" cy="6852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2"/>
          <p:cNvPicPr/>
          <p:nvPr/>
        </p:nvPicPr>
        <p:blipFill>
          <a:blip r:embed="rId2"/>
          <a:stretch/>
        </p:blipFill>
        <p:spPr>
          <a:xfrm>
            <a:off x="-1133640" y="0"/>
            <a:ext cx="10343880" cy="6852960"/>
          </a:xfrm>
          <a:prstGeom prst="rect">
            <a:avLst/>
          </a:prstGeom>
          <a:ln w="9360">
            <a:noFill/>
          </a:ln>
        </p:spPr>
      </p:pic>
      <p:pic>
        <p:nvPicPr>
          <p:cNvPr id="441" name="Прямоугольник 4"/>
          <p:cNvPicPr/>
          <p:nvPr/>
        </p:nvPicPr>
        <p:blipFill>
          <a:blip r:embed="rId3"/>
          <a:stretch/>
        </p:blipFill>
        <p:spPr>
          <a:xfrm>
            <a:off x="414360" y="-36360"/>
            <a:ext cx="7943400" cy="757080"/>
          </a:xfrm>
          <a:prstGeom prst="rect">
            <a:avLst/>
          </a:prstGeom>
          <a:ln>
            <a:noFill/>
          </a:ln>
        </p:spPr>
      </p:pic>
      <p:pic>
        <p:nvPicPr>
          <p:cNvPr id="442" name="levitan4.mp3"/>
          <p:cNvPicPr/>
          <p:nvPr/>
        </p:nvPicPr>
        <p:blipFill>
          <a:blip r:embed="rId4"/>
          <a:stretch/>
        </p:blipFill>
        <p:spPr>
          <a:xfrm>
            <a:off x="-714240" y="6215040"/>
            <a:ext cx="299880" cy="299880"/>
          </a:xfrm>
          <a:prstGeom prst="rect">
            <a:avLst/>
          </a:prstGeom>
          <a:ln w="9360">
            <a:noFill/>
          </a:ln>
        </p:spPr>
      </p:pic>
      <p:pic>
        <p:nvPicPr>
          <p:cNvPr id="443" name="s7109.mp3"/>
          <p:cNvPicPr/>
          <p:nvPr/>
        </p:nvPicPr>
        <p:blipFill>
          <a:blip r:embed="rId4"/>
          <a:stretch/>
        </p:blipFill>
        <p:spPr>
          <a:xfrm>
            <a:off x="-928800" y="6858000"/>
            <a:ext cx="299880" cy="299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42240" fill="hold"/>
                                        <p:tgtEl>
                                          <p:spTgt spid="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240"/>
                            </p:stCondLst>
                            <p:childTnLst>
                              <p:par>
                                <p:cTn id="8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9" dur="1" fill="hold"/>
                                        <p:tgtEl>
                                          <p:spTgt spid="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457200" y="128520"/>
            <a:ext cx="8229600" cy="1435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2"/>
          <p:cNvSpPr/>
          <p:nvPr/>
        </p:nvSpPr>
        <p:spPr>
          <a:xfrm>
            <a:off x="0" y="4357800"/>
            <a:ext cx="9144000" cy="250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1280" indent="-341280" algn="just">
              <a:lnSpc>
                <a:spcPct val="100000"/>
              </a:lnSpc>
              <a:spcBef>
                <a:spcPts val="998"/>
              </a:spcBef>
              <a:buClr>
                <a:srgbClr val="002060"/>
              </a:buClr>
              <a:buFont typeface="Arial"/>
              <a:buChar char="•"/>
            </a:pPr>
            <a:r>
              <a:rPr lang="ru-RU" sz="4000" b="0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Каждый день войны стоил жизни более чем </a:t>
            </a:r>
            <a:r>
              <a:rPr lang="ru-RU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18 - ти тысячам </a:t>
            </a:r>
            <a:r>
              <a:rPr lang="ru-RU" sz="4000" b="0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человек. Это </a:t>
            </a:r>
            <a:r>
              <a:rPr lang="ru-RU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782</a:t>
            </a:r>
            <a:r>
              <a:rPr lang="ru-RU" sz="4000" b="0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 человека ежечасно, </a:t>
            </a:r>
            <a:r>
              <a:rPr lang="ru-RU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13</a:t>
            </a:r>
            <a:r>
              <a:rPr lang="ru-RU" sz="4000" b="0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 человек ежеминутно.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100000"/>
              </a:lnSpc>
              <a:spcBef>
                <a:spcPts val="998"/>
              </a:spcBef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6" name="Рисунок 445"/>
          <p:cNvPicPr/>
          <p:nvPr/>
        </p:nvPicPr>
        <p:blipFill>
          <a:blip r:embed="rId2"/>
          <a:stretch/>
        </p:blipFill>
        <p:spPr>
          <a:xfrm>
            <a:off x="0" y="0"/>
            <a:ext cx="5572080" cy="4357800"/>
          </a:xfrm>
          <a:prstGeom prst="rect">
            <a:avLst/>
          </a:prstGeom>
          <a:ln>
            <a:noFill/>
          </a:ln>
        </p:spPr>
      </p:pic>
      <p:pic>
        <p:nvPicPr>
          <p:cNvPr id="447" name="Рисунок 446"/>
          <p:cNvPicPr/>
          <p:nvPr/>
        </p:nvPicPr>
        <p:blipFill>
          <a:blip r:embed="rId3"/>
          <a:stretch/>
        </p:blipFill>
        <p:spPr>
          <a:xfrm>
            <a:off x="4500720" y="0"/>
            <a:ext cx="4643280" cy="435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Рисунок 447"/>
          <p:cNvPicPr/>
          <p:nvPr/>
        </p:nvPicPr>
        <p:blipFill>
          <a:blip r:embed="rId2"/>
          <a:stretch/>
        </p:blipFill>
        <p:spPr>
          <a:xfrm>
            <a:off x="304920" y="304920"/>
            <a:ext cx="8532720" cy="531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Рисунок 448"/>
          <p:cNvPicPr/>
          <p:nvPr/>
        </p:nvPicPr>
        <p:blipFill>
          <a:blip r:embed="rId2"/>
          <a:srcRect t="4303" b="18203"/>
          <a:stretch/>
        </p:blipFill>
        <p:spPr>
          <a:xfrm>
            <a:off x="304920" y="304920"/>
            <a:ext cx="8532720" cy="53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250560" y="333360"/>
            <a:ext cx="8566200" cy="611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899"/>
              </a:spcBef>
            </a:pPr>
            <a:r>
              <a:rPr lang="ru-RU" sz="3600" b="1" i="1" strike="noStrike" spc="-1">
                <a:solidFill>
                  <a:srgbClr val="2D2D8A"/>
                </a:solidFill>
                <a:latin typeface="Arial"/>
                <a:ea typeface="DejaVu Sans"/>
              </a:rPr>
              <a:t>Спасибо за внимание!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451" name="Picture 4"/>
          <p:cNvPicPr/>
          <p:nvPr/>
        </p:nvPicPr>
        <p:blipFill>
          <a:blip r:embed="rId2"/>
          <a:stretch/>
        </p:blipFill>
        <p:spPr>
          <a:xfrm>
            <a:off x="2573280" y="2060640"/>
            <a:ext cx="4102560" cy="410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152000" y="867240"/>
            <a:ext cx="5251320" cy="517432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Классный час в 8В классе: «</a:t>
            </a:r>
            <a:r>
              <a:rPr lang="ru-RU" sz="2400" b="1" strike="noStrike" spc="-1" dirty="0" err="1">
                <a:solidFill>
                  <a:srgbClr val="FFFF99"/>
                </a:solidFill>
                <a:latin typeface="Tahoma"/>
                <a:ea typeface="DejaVu Sans"/>
              </a:rPr>
              <a:t>Помним,гордимся</a:t>
            </a: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.»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        Помните!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Через века, через года,—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помните!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О тех,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кто уже не придет никогда,—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 dirty="0">
                <a:solidFill>
                  <a:srgbClr val="FFFF99"/>
                </a:solidFill>
                <a:latin typeface="Tahoma"/>
                <a:ea typeface="DejaVu Sans"/>
              </a:rPr>
              <a:t>помните</a:t>
            </a:r>
            <a:r>
              <a:rPr lang="ru-RU" sz="2400" b="1" strike="noStrike" spc="-1" dirty="0" smtClean="0">
                <a:solidFill>
                  <a:srgbClr val="FFFF99"/>
                </a:solidFill>
                <a:latin typeface="Tahoma"/>
                <a:ea typeface="DejaVu Sans"/>
              </a:rPr>
              <a:t>!</a:t>
            </a: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pc="-1" dirty="0">
                <a:solidFill>
                  <a:srgbClr val="FFFF99"/>
                </a:solidFill>
                <a:latin typeface="Tahoma"/>
              </a:rPr>
              <a:t> </a:t>
            </a:r>
            <a:r>
              <a:rPr lang="ru-RU" sz="2400" b="1" spc="-1" dirty="0" smtClean="0">
                <a:solidFill>
                  <a:srgbClr val="FFFF99"/>
                </a:solidFill>
                <a:latin typeface="Tahoma"/>
              </a:rPr>
              <a:t>       Подготовили :Есипова В.А.</a:t>
            </a: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ru-RU" sz="2400" b="1" strike="noStrike" spc="-1">
                <a:solidFill>
                  <a:srgbClr val="FFFF99"/>
                </a:solidFill>
                <a:latin typeface="Tahoma"/>
              </a:rPr>
              <a:t> </a:t>
            </a:r>
            <a:r>
              <a:rPr lang="ru-RU" sz="2400" b="1" strike="noStrike" spc="-1" smtClean="0">
                <a:solidFill>
                  <a:srgbClr val="FFFF99"/>
                </a:solidFill>
                <a:latin typeface="Tahoma"/>
              </a:rPr>
              <a:t>        Санькова Т.В.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369" name="levitan1.mp3"/>
          <p:cNvPicPr/>
          <p:nvPr/>
        </p:nvPicPr>
        <p:blipFill>
          <a:blip r:embed="rId2"/>
          <a:stretch/>
        </p:blipFill>
        <p:spPr>
          <a:xfrm>
            <a:off x="0" y="6553080"/>
            <a:ext cx="299880" cy="299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57200" y="245880"/>
            <a:ext cx="822672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2D2D8A"/>
                </a:solidFill>
                <a:latin typeface="Arial"/>
                <a:ea typeface="DejaVu Sans"/>
              </a:rPr>
              <a:t>Кого мы называем патриотами?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44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Патриот</a:t>
            </a:r>
            <a:r>
              <a:rPr lang="ru-RU" sz="44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 - тот, кто любит свое отечество, предан своему народу, готов на жертвы и подвиги во имя интересов своей Родины»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452520" y="1268280"/>
            <a:ext cx="8226720" cy="45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39840">
              <a:lnSpc>
                <a:spcPct val="80000"/>
              </a:lnSpc>
              <a:spcBef>
                <a:spcPts val="723"/>
              </a:spcBef>
            </a:pPr>
            <a:endParaRPr lang="ru-RU" sz="1800" b="0" strike="noStrike" spc="-1">
              <a:latin typeface="Arial"/>
            </a:endParaRPr>
          </a:p>
          <a:p>
            <a:pPr marL="342720" indent="-339840">
              <a:lnSpc>
                <a:spcPct val="80000"/>
              </a:lnSpc>
              <a:spcBef>
                <a:spcPts val="675"/>
              </a:spcBef>
            </a:pPr>
            <a:r>
              <a:rPr lang="ru-RU" sz="27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ru-RU" sz="2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0" y="0"/>
            <a:ext cx="5572080" cy="685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2720" indent="-341280" algn="just">
              <a:lnSpc>
                <a:spcPct val="100000"/>
              </a:lnSpc>
              <a:spcBef>
                <a:spcPts val="1650"/>
              </a:spcBef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66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Что означает лично для вас любить Родину, быть патриотом? </a:t>
            </a: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1280" algn="just">
              <a:lnSpc>
                <a:spcPct val="100000"/>
              </a:lnSpc>
              <a:spcBef>
                <a:spcPts val="1650"/>
              </a:spcBef>
            </a:pP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3" name="Рисунок 372"/>
          <p:cNvPicPr/>
          <p:nvPr/>
        </p:nvPicPr>
        <p:blipFill>
          <a:blip r:embed="rId2"/>
          <a:stretch/>
        </p:blipFill>
        <p:spPr>
          <a:xfrm>
            <a:off x="5572080" y="0"/>
            <a:ext cx="3571920" cy="3571920"/>
          </a:xfrm>
          <a:prstGeom prst="rect">
            <a:avLst/>
          </a:prstGeom>
          <a:ln>
            <a:noFill/>
          </a:ln>
        </p:spPr>
      </p:pic>
      <p:pic>
        <p:nvPicPr>
          <p:cNvPr id="374" name="Рисунок 373"/>
          <p:cNvPicPr/>
          <p:nvPr/>
        </p:nvPicPr>
        <p:blipFill>
          <a:blip r:embed="rId3"/>
          <a:stretch/>
        </p:blipFill>
        <p:spPr>
          <a:xfrm>
            <a:off x="5500800" y="3357720"/>
            <a:ext cx="3643200" cy="350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0" y="0"/>
            <a:ext cx="5572080" cy="685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2720" indent="-341280" algn="just">
              <a:lnSpc>
                <a:spcPct val="100000"/>
              </a:lnSpc>
              <a:spcBef>
                <a:spcPts val="998"/>
              </a:spcBef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Согласны ли вы с мыслью о том, что нельзя быть патриотом, не чувствуя личной связи с большой и малой Родиной, не зная, как любили, берегли и защищали ее наши предки, наши отцы и деды?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Рисунок 375"/>
          <p:cNvPicPr/>
          <p:nvPr/>
        </p:nvPicPr>
        <p:blipFill>
          <a:blip r:embed="rId2"/>
          <a:stretch/>
        </p:blipFill>
        <p:spPr>
          <a:xfrm>
            <a:off x="5572080" y="3571920"/>
            <a:ext cx="3571920" cy="3286080"/>
          </a:xfrm>
          <a:prstGeom prst="rect">
            <a:avLst/>
          </a:prstGeom>
          <a:ln>
            <a:noFill/>
          </a:ln>
        </p:spPr>
      </p:pic>
      <p:pic>
        <p:nvPicPr>
          <p:cNvPr id="377" name="Рисунок 376"/>
          <p:cNvPicPr/>
          <p:nvPr/>
        </p:nvPicPr>
        <p:blipFill>
          <a:blip r:embed="rId3"/>
          <a:stretch/>
        </p:blipFill>
        <p:spPr>
          <a:xfrm>
            <a:off x="5572080" y="0"/>
            <a:ext cx="3571920" cy="354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683640" y="0"/>
            <a:ext cx="712836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E9BB3"/>
                </a:solidFill>
                <a:latin typeface="Calibri"/>
              </a:rPr>
              <a:t>Герой России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—звание, присваиваемое за заслуги перед государством и народом, связанные с совершением геройского подвига.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79" name="Picture 2"/>
          <p:cNvPicPr/>
          <p:nvPr/>
        </p:nvPicPr>
        <p:blipFill>
          <a:blip r:embed="rId2"/>
          <a:stretch/>
        </p:blipFill>
        <p:spPr>
          <a:xfrm>
            <a:off x="1547640" y="1989000"/>
            <a:ext cx="6329880" cy="4464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81" name="CustomShape 1"/>
          <p:cNvSpPr/>
          <p:nvPr/>
        </p:nvSpPr>
        <p:spPr>
          <a:xfrm>
            <a:off x="251640" y="548640"/>
            <a:ext cx="871272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49">
                <a:solidFill>
                  <a:srgbClr val="BB4FD2"/>
                </a:solidFill>
                <a:latin typeface="Calibri"/>
              </a:rPr>
              <a:t>Героями не рождаются, героями становятся в час испытаний.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1115640" y="2997000"/>
            <a:ext cx="698436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О подвигах - стихи слагают.</a:t>
            </a:r>
            <a:r>
              <a:t/>
            </a:r>
            <a:br/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О славе – песни создают.</a:t>
            </a:r>
            <a:r>
              <a:t/>
            </a:r>
            <a:br/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“Герои никогда не умирают,</a:t>
            </a:r>
            <a:r>
              <a:t/>
            </a:r>
            <a:br/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Герои в нашей памяти живут!”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1102</TotalTime>
  <Words>590</Words>
  <Application>LibreOffice/6.2.0.3$Windows_X86_64 LibreOffice_project/98c6a8a1c6c7b144ce3cc729e34964b47ce25d62</Application>
  <PresentationFormat>Экран (4:3)</PresentationFormat>
  <Paragraphs>57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1941-1945</dc:title>
  <dc:subject/>
  <dc:creator>USER</dc:creator>
  <dc:description/>
  <cp:lastModifiedBy>DEPO_17</cp:lastModifiedBy>
  <cp:revision>71</cp:revision>
  <dcterms:created xsi:type="dcterms:W3CDTF">2006-11-19T13:14:46Z</dcterms:created>
  <dcterms:modified xsi:type="dcterms:W3CDTF">2023-12-19T06:15:03Z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4</vt:i4>
  </property>
  <property fmtid="{D5CDD505-2E9C-101B-9397-08002B2CF9AE}" pid="7" name="NXTAG2">
    <vt:lpwstr>0008004c99000000000001024120</vt:lpwstr>
  </property>
  <property fmtid="{D5CDD505-2E9C-101B-9397-08002B2CF9AE}" pid="8" name="Notes">
    <vt:i4>5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50</vt:i4>
  </property>
</Properties>
</file>