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7" r:id="rId2"/>
    <p:sldId id="298" r:id="rId3"/>
    <p:sldId id="299" r:id="rId4"/>
    <p:sldId id="260" r:id="rId5"/>
    <p:sldId id="292" r:id="rId6"/>
    <p:sldId id="293" r:id="rId7"/>
    <p:sldId id="294" r:id="rId8"/>
    <p:sldId id="295" r:id="rId9"/>
    <p:sldId id="296" r:id="rId10"/>
    <p:sldId id="266" r:id="rId11"/>
    <p:sldId id="271" r:id="rId12"/>
    <p:sldId id="267" r:id="rId13"/>
    <p:sldId id="286" r:id="rId14"/>
    <p:sldId id="281" r:id="rId15"/>
    <p:sldId id="29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0"/>
    </p:cViewPr>
  </p:sorterViewPr>
  <p:notesViewPr>
    <p:cSldViewPr>
      <p:cViewPr varScale="1">
        <p:scale>
          <a:sx n="40" d="100"/>
          <a:sy n="40" d="100"/>
        </p:scale>
        <p:origin x="-2012" y="-5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651F0F-7BE4-4538-9D0A-71525F8E97A4}" type="datetimeFigureOut">
              <a:rPr lang="ru-RU"/>
              <a:pPr>
                <a:defRPr/>
              </a:pPr>
              <a:t>27.12.2023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6A0477-2A31-4719-A02A-DD8EFB1665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92247A8-DC2C-4E5B-AE11-BF63171324C5}" type="datetimeFigureOut">
              <a:rPr lang="ru-RU"/>
              <a:pPr>
                <a:defRPr/>
              </a:pPr>
              <a:t>27.12.2023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47ABBC-6B99-4906-B33F-BF552EAF89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A8CE-EF73-4400-B67A-2D64C0166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2226-5F5D-4354-B4A7-34EF599C6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93F-72AB-4FE4-A84A-F6C712E344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F6F5-F1D0-4F89-86C0-5E8D64E58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F4289-24D0-4B8C-9A5C-7167330C63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3BAA4-49F5-4D1A-B1AA-CE950CBC7F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2EEF5-B2D3-4123-886F-E375BD4A8C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9B50-6EBB-496C-AF50-2684F94E2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84DB9-F5AC-47A4-8439-5D36A430A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B8BD-408F-4505-B33D-91E5ED6191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EFA7B-9462-463A-8344-30A9A69492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8134B8-1E56-481D-8266-3BEBC43C57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1%D0%B8%D0%B9%D1%81%D0%BA%D0%B0%D1%8F_%D0%A4%D0%B5%D0%B4%D0%B5%D1%80%D0%B0%D1%86%D0%B8%D1%8F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://ru.wikipedia.org/wiki/%D0%93%D0%BE%D1%81%D1%83%D0%B4%D0%B0%D1%80%D1%81%D1%82%D0%B2%D0%B5%D0%BD%D0%BD%D1%8B%D0%B5_%D0%B4%D0%BE%D0%BB%D0%B6%D0%BD%D0%BE%D1%81%D1%82%D0%B8_%D0%A0%D0%BE%D1%81%D1%81%D0%B8%D0%B9%D1%81%D0%BA%D0%BE%D0%B9_%D0%A4%D0%B5%D0%B4%D0%B5%D1%80%D0%B0%D1%86%D0%B8%D0%B8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//commons.wikimedia.org/wiki/File:Vladimir_Putin_12015.jpg?uselang=ru" TargetMode="External"/><Relationship Id="rId5" Type="http://schemas.openxmlformats.org/officeDocument/2006/relationships/hyperlink" Target="http://ru.wikipedia.org/wiki/%D0%93%D0%BB%D0%B0%D0%B2%D0%B0_%D0%B3%D0%BE%D1%81%D1%83%D0%B4%D0%B0%D1%80%D1%81%D1%82%D0%B2%D0%B0" TargetMode="External"/><Relationship Id="rId4" Type="http://schemas.openxmlformats.org/officeDocument/2006/relationships/hyperlink" Target="http://ru.wikipedia.org/wiki/%D0%9F%D1%80%D0%B5%D0%B7%D0%B8%D0%B4%D0%B5%D0%BD%D1%82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8229600" cy="1143000"/>
          </a:xfrm>
        </p:spPr>
        <p:txBody>
          <a:bodyPr/>
          <a:lstStyle/>
          <a:p>
            <a:r>
              <a:rPr lang="ru-RU" dirty="0" smtClean="0"/>
              <a:t>Классный час на тему: «Основной закон</a:t>
            </a:r>
            <a:br>
              <a:rPr lang="ru-RU" dirty="0" smtClean="0"/>
            </a:br>
            <a:r>
              <a:rPr lang="ru-RU" dirty="0" smtClean="0"/>
              <a:t> нашей </a:t>
            </a:r>
            <a:r>
              <a:rPr lang="ru-RU" dirty="0" smtClean="0"/>
              <a:t>жизни»</a:t>
            </a:r>
            <a:endParaRPr lang="ru-RU" dirty="0"/>
          </a:p>
        </p:txBody>
      </p:sp>
      <p:pic>
        <p:nvPicPr>
          <p:cNvPr id="47106" name="Picture 2" descr="C:\Users\ICL\Downloads\5e2ad72d-c736-516d-b25e-9d0950fd2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5725473" cy="31999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838200"/>
            <a:ext cx="73914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433450">
            <a:off x="770485" y="1218193"/>
            <a:ext cx="7772400" cy="52779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По своей структуре </a:t>
            </a:r>
            <a:r>
              <a:rPr lang="ru-RU" sz="2000" b="1" dirty="0">
                <a:cs typeface="Times New Roman" pitchFamily="18" charset="0"/>
              </a:rPr>
              <a:t>Конституция РФ</a:t>
            </a:r>
            <a:r>
              <a:rPr lang="ru-RU" sz="2000" dirty="0">
                <a:cs typeface="Times New Roman" pitchFamily="18" charset="0"/>
              </a:rPr>
              <a:t> состоит из Преамбулы и двух разделов. В Преамбуле характеризуются условия и цели принятия Конституции. Далее следуют разделы, которые делятся на главы. Главы состоят из статей. 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b="1" u="sng" dirty="0">
                <a:cs typeface="Times New Roman" pitchFamily="18" charset="0"/>
              </a:rPr>
              <a:t>Раздел первый содержит 137 статей, сгруппированных в девяти главах: 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Глава 1 - Основы конституционного строя; 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Глава 2 - Права и свободы человека и гражданина;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Глава 3 - Федеративное устройство; 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Глава 4 - Президент Российской Федерации; 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Глава 5 - Федеральное Собрание; 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Глава 6 - Правительство Российской Федерации; 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Глава 7 - Судебная власть; 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Глава 8 - Местное самоуправление; 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Глава 9 - Конституционные поправки и пересмотр Конституции.</a:t>
            </a:r>
            <a:endParaRPr lang="ru-RU" sz="2000" dirty="0"/>
          </a:p>
          <a:p>
            <a:pPr indent="450850" algn="just" eaLnBrk="0" hangingPunct="0">
              <a:defRPr/>
            </a:pP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b="1" u="sng" dirty="0">
                <a:cs typeface="Times New Roman" pitchFamily="18" charset="0"/>
              </a:rPr>
              <a:t>Раздел второй называется «3аключительные и переходные положения» и содержит девять частей.  </a:t>
            </a:r>
            <a:endParaRPr lang="ru-RU" sz="2000" b="1" u="sng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algn="ctr">
              <a:defRPr/>
            </a:pPr>
            <a:r>
              <a:rPr lang="ru-RU" sz="2400" u="sng" dirty="0" smtClean="0">
                <a:solidFill>
                  <a:srgbClr val="C00000"/>
                </a:solidFill>
              </a:rPr>
              <a:t>Разделение властей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взаимоограничение и взаимный контроль всех ветвей власти.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Статья 10 Конституции РФ говорит о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разделении  власти на</a:t>
            </a:r>
            <a:r>
              <a:rPr lang="ru-RU" sz="2000" dirty="0" smtClean="0">
                <a:solidFill>
                  <a:srgbClr val="660033"/>
                </a:solidFill>
              </a:rPr>
              <a:t/>
            </a:r>
            <a:br>
              <a:rPr lang="ru-RU" sz="2000" dirty="0" smtClean="0">
                <a:solidFill>
                  <a:srgbClr val="660033"/>
                </a:solidFill>
              </a:rPr>
            </a:br>
            <a:r>
              <a:rPr lang="ru-RU" sz="2000" dirty="0" smtClean="0">
                <a:solidFill>
                  <a:srgbClr val="660033"/>
                </a:solidFill>
              </a:rPr>
              <a:t>  </a:t>
            </a:r>
            <a:r>
              <a:rPr lang="ru-RU" sz="2400" u="sng" dirty="0" smtClean="0">
                <a:solidFill>
                  <a:srgbClr val="660033"/>
                </a:solidFill>
              </a:rPr>
              <a:t>законодательную, исполнительную и судебную ветви</a:t>
            </a:r>
            <a:r>
              <a:rPr lang="ru-RU" sz="2000" dirty="0" smtClean="0">
                <a:solidFill>
                  <a:srgbClr val="660033"/>
                </a:solidFill>
              </a:rPr>
              <a:t>. </a:t>
            </a:r>
            <a:br>
              <a:rPr lang="ru-RU" sz="2000" dirty="0" smtClean="0">
                <a:solidFill>
                  <a:srgbClr val="660033"/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Они независимы друг от друга, хотя действуют на основе одинаковых принципов. Считается, что </a:t>
            </a:r>
            <a:r>
              <a:rPr lang="ru-RU" sz="2000" u="sng" dirty="0" smtClean="0">
                <a:latin typeface="Arial Black" pitchFamily="34" charset="0"/>
              </a:rPr>
              <a:t>концентрация власти в одних руках очень опасна</a:t>
            </a:r>
            <a:r>
              <a:rPr lang="ru-RU" sz="2000" dirty="0" smtClean="0"/>
              <a:t>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поэтому разделение властей называют также системой сдержек и противовесов. В России исполнительную власть осуществляет Правительство РФ, его подразделения и правительства на местах; законодательную — Федеральное Собрание, состоящее из Совета Федерации и Государственной Думы, а также местные парламенты; судебную — Верховный Суд, Конституционный Суд, Высший Арбитражный Суд, а также все другие суды. 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 descr="C:\Documents and Settings\ADMIN\Мои документы\Мои рисунки\Конституция\правительств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00600"/>
            <a:ext cx="300039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ADMIN\Мои документы\Мои рисунки\Конституция\медвед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4495800"/>
            <a:ext cx="3048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Documents and Settings\ADMIN\Мои документы\Мои рисунки\Конституция\фемид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04" y="4724400"/>
            <a:ext cx="3000396" cy="19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838200"/>
            <a:ext cx="4114800" cy="5334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Президе́нт Росси́йской Федера́ции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— высшая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hlinkClick r:id="rId2" action="ppaction://hlinkfile" tooltip="Государственные должности Российской Федерации"/>
              </a:rPr>
              <a:t>государственная должность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hlinkClick r:id="rId3" action="ppaction://hlinkfile" tooltip="Российская Федерация"/>
              </a:rPr>
              <a:t>Российской Федерации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а также лицо, избранное на эту должность.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hlinkClick r:id="rId4" action="ppaction://hlinkfile" tooltip="Президент"/>
              </a:rPr>
              <a:t>Президент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России является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hlinkClick r:id="rId5" action="ppaction://hlinkfile" tooltip="Глава государства"/>
              </a:rPr>
              <a:t>главой государства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 Многие полномочия президента либо имеют непосредственно исполнительный характер, либо приближены к исполнительной власти.</a:t>
            </a:r>
          </a:p>
        </p:txBody>
      </p:sp>
      <p:pic>
        <p:nvPicPr>
          <p:cNvPr id="15363" name="Picture 6" descr="Vladimir Putin 12015.jpg">
            <a:hlinkClick r:id="rId6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181600" y="838200"/>
            <a:ext cx="2500313" cy="3276600"/>
          </a:xfrm>
          <a:ln w="57150">
            <a:solidFill>
              <a:srgbClr val="FFC000"/>
            </a:solidFill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2819400" cy="5410200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defRPr/>
            </a:pPr>
            <a:r>
              <a:rPr lang="ru-RU" sz="1800" dirty="0" smtClean="0"/>
              <a:t>Конституционным провозглашением прав и свобод человека как высшей ценности Российская Федерация признала требования таких общепризнанных актов международного права, как Всеобщая декларация прав человека 1948 г., Международный пакт об экономических, социальных, культурных правах и Международный пакт о гражданских и политических правах 1966 г.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733800" y="533400"/>
            <a:ext cx="4495800" cy="5867400"/>
          </a:xfr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algn="ctr" fontAlgn="t">
              <a:buFont typeface="Arial" charset="0"/>
              <a:buNone/>
            </a:pPr>
            <a:r>
              <a:rPr lang="ru-RU" sz="2400" b="1" u="sng" smtClean="0">
                <a:solidFill>
                  <a:srgbClr val="C00000"/>
                </a:solidFill>
              </a:rPr>
              <a:t>       9. Человек, его права и свободы — высшая ценность. </a:t>
            </a:r>
          </a:p>
          <a:p>
            <a:pPr algn="ctr" fontAlgn="t">
              <a:buFont typeface="Arial" charset="0"/>
              <a:buNone/>
            </a:pPr>
            <a:r>
              <a:rPr lang="ru-RU" sz="2000" b="1" smtClean="0"/>
              <a:t>Это одна из фундаментальных основ конституционного строя России. </a:t>
            </a:r>
            <a:r>
              <a:rPr lang="ru-RU" sz="2000" smtClean="0"/>
              <a:t>Конституция исходит из понимания того, что </a:t>
            </a:r>
            <a:r>
              <a:rPr lang="ru-RU" sz="2000" u="sng" smtClean="0"/>
              <a:t>права и свободы возникают и существуют не по соизволению государства. Провозглашение прав и свобод человека и гражданина означает государственную обязанность создать специальные учреждения по охране прав и свобод. </a:t>
            </a:r>
          </a:p>
          <a:p>
            <a:pPr algn="ctr" fontAlgn="t">
              <a:buFont typeface="Arial" charset="0"/>
              <a:buNone/>
            </a:pPr>
            <a:r>
              <a:rPr lang="ru-RU" sz="2000" smtClean="0"/>
              <a:t>Это суды, органы охраны общественного правопорядка, прокуратуры и </a:t>
            </a:r>
            <a:r>
              <a:rPr lang="ru-RU" sz="2000" b="1" u="sng" smtClean="0"/>
              <a:t>институт </a:t>
            </a:r>
            <a:r>
              <a:rPr lang="ru-RU" sz="2000" b="1" i="1" u="sng" smtClean="0"/>
              <a:t>Уполномоченного по правам человека.</a:t>
            </a:r>
            <a:endParaRPr lang="ru-RU" sz="2000" b="1" u="sng" smtClean="0"/>
          </a:p>
          <a:p>
            <a:pPr algn="ctr">
              <a:buFont typeface="Arial" charset="0"/>
              <a:buNone/>
            </a:pPr>
            <a:r>
              <a:rPr lang="ru-RU" sz="2000" smtClean="0"/>
              <a:t> 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44958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Главное в новой Конституции – </a:t>
            </a:r>
            <a:r>
              <a:rPr lang="ru-RU" sz="1800" b="1" dirty="0" smtClean="0">
                <a:solidFill>
                  <a:srgbClr val="660033"/>
                </a:solidFill>
              </a:rPr>
              <a:t>это закрепление прав и свобод человека и гражданина</a:t>
            </a:r>
            <a:r>
              <a:rPr lang="ru-RU" sz="1800" b="1" dirty="0" smtClean="0">
                <a:solidFill>
                  <a:srgbClr val="000066"/>
                </a:solidFill>
              </a:rPr>
              <a:t> в соответствии с нормами и принципами международного права.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 В Конституции РФ </a:t>
            </a:r>
            <a:r>
              <a:rPr lang="ru-RU" sz="1800" b="1" dirty="0" smtClean="0">
                <a:solidFill>
                  <a:srgbClr val="660033"/>
                </a:solidFill>
              </a:rPr>
              <a:t>высшей ценностью </a:t>
            </a:r>
            <a:r>
              <a:rPr lang="ru-RU" sz="1800" b="1" dirty="0" smtClean="0">
                <a:solidFill>
                  <a:srgbClr val="000066"/>
                </a:solidFill>
              </a:rPr>
              <a:t>объявляются не интересы государства, как это было ранее, а </a:t>
            </a:r>
            <a:r>
              <a:rPr lang="ru-RU" sz="1800" b="1" i="1" u="sng" dirty="0" smtClean="0">
                <a:solidFill>
                  <a:srgbClr val="660033"/>
                </a:solidFill>
              </a:rPr>
              <a:t>права и свободы</a:t>
            </a:r>
            <a:r>
              <a:rPr lang="ru-RU" sz="1800" b="1" i="1" dirty="0" smtClean="0">
                <a:solidFill>
                  <a:srgbClr val="660033"/>
                </a:solidFill>
              </a:rPr>
              <a:t> человека,  </a:t>
            </a:r>
            <a:r>
              <a:rPr lang="ru-RU" sz="1800" b="1" dirty="0" smtClean="0"/>
              <a:t>признание, соблюдение и защита прав и свобод человека и гражданина — обязанности государства. </a:t>
            </a:r>
          </a:p>
          <a:p>
            <a:pPr algn="ctr">
              <a:buFont typeface="Arial" charset="0"/>
              <a:buNone/>
              <a:defRPr/>
            </a:pPr>
            <a:endParaRPr lang="ru-RU" sz="1800" b="1" i="1" dirty="0" smtClean="0">
              <a:solidFill>
                <a:srgbClr val="660033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0066"/>
                </a:solidFill>
              </a:rPr>
              <a:t>Все люди, согласно Конституции, равны. Классовый подход к оценке личности полностью исключен.</a:t>
            </a:r>
            <a:r>
              <a:rPr lang="ru-RU" sz="1800" b="1" dirty="0" smtClean="0"/>
              <a:t> </a:t>
            </a:r>
          </a:p>
          <a:p>
            <a:pPr algn="ctr">
              <a:defRPr/>
            </a:pPr>
            <a:r>
              <a:rPr lang="ru-RU" sz="1800" b="1" dirty="0" smtClean="0"/>
              <a:t>Целая глава Конституции (вторая) посвящена рассмотрению прав человека, ее содержание не может быть изменено без принятия нового Основного закона. В правовом государстве человеку разрешено делать все, что не запрещено законом, а государству разрешено делать только то, что ему разрешает делать закон.  </a:t>
            </a:r>
          </a:p>
          <a:p>
            <a:pPr algn="just">
              <a:defRPr/>
            </a:pPr>
            <a:endParaRPr lang="ru-RU" sz="1800" b="1" dirty="0" smtClean="0">
              <a:solidFill>
                <a:srgbClr val="000066"/>
              </a:solidFill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905000" y="838200"/>
            <a:ext cx="5791200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u="sng" dirty="0">
                <a:solidFill>
                  <a:srgbClr val="C00000"/>
                </a:solidFill>
              </a:rPr>
              <a:t>Особенности Конституции РФ 1993 года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Формирование представления о важности соблюдения законов государства</a:t>
            </a:r>
            <a:r>
              <a:rPr lang="en-US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	Развитие гражданско-правового образования учащихся</a:t>
            </a:r>
            <a:r>
              <a:rPr lang="en-US" sz="2800" dirty="0" smtClean="0"/>
              <a:t>;</a:t>
            </a:r>
            <a:r>
              <a:rPr lang="ru-RU" sz="2800" dirty="0" smtClean="0"/>
              <a:t> формирование активной гражданской позиции и правового сознания</a:t>
            </a:r>
            <a:r>
              <a:rPr lang="en-US" sz="2800" dirty="0" smtClean="0"/>
              <a:t>;</a:t>
            </a:r>
            <a:r>
              <a:rPr lang="ru-RU" sz="2800" dirty="0" smtClean="0"/>
              <a:t> приобретение навыков правовой культуры</a:t>
            </a:r>
            <a:r>
              <a:rPr lang="en-US" sz="2800" dirty="0" smtClean="0"/>
              <a:t>;</a:t>
            </a:r>
            <a:r>
              <a:rPr lang="ru-RU" sz="2800" dirty="0" smtClean="0"/>
              <a:t> </a:t>
            </a:r>
            <a:r>
              <a:rPr lang="ru-RU" sz="2800" dirty="0" smtClean="0"/>
              <a:t>развитие гражданской инициативы и гражданской ответственности.</a:t>
            </a:r>
            <a:endParaRPr lang="ru-RU" sz="2800" dirty="0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	     1. Способствовать осознанию ценности Конституции Российской Федерации как Основного закона страны</a:t>
            </a:r>
            <a:r>
              <a:rPr lang="en-US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	 </a:t>
            </a:r>
            <a:r>
              <a:rPr lang="ru-RU" sz="2800" dirty="0" smtClean="0"/>
              <a:t>    2. Способствовать осмысленному усвоению конституционных принципов, отражающих основы конституционного строя нашей страны</a:t>
            </a:r>
            <a:r>
              <a:rPr lang="en-US" sz="2800" dirty="0" smtClean="0"/>
              <a:t>;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dirty="0" smtClean="0"/>
              <a:t> </a:t>
            </a:r>
            <a:r>
              <a:rPr lang="ru-RU" sz="2800" dirty="0" smtClean="0"/>
              <a:t>    3. Способствовать пониманию прав человека, формированию уважения к правам других людей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4267200" y="762000"/>
            <a:ext cx="3733800" cy="53340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История рождения новой Конституции, принятой </a:t>
            </a:r>
            <a:r>
              <a:rPr lang="ru-RU" sz="2400" b="1" u="sng" dirty="0" smtClean="0"/>
              <a:t>всенародным голосованием </a:t>
            </a:r>
            <a:r>
              <a:rPr lang="ru-RU" sz="2400" b="1" dirty="0" smtClean="0"/>
              <a:t>(референдумом) 12 декабря 1993 года, продолжалась 3,5 года, или 42 месяца, или 168 недель.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" name="Рисунок 4" descr="Konst_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43400" cy="41910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1219200" y="45720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u="sng"/>
          </a:p>
          <a:p>
            <a:r>
              <a:rPr lang="ru-RU" sz="2400" b="1" u="sng"/>
              <a:t> Торжество Закона, или в России </a:t>
            </a:r>
          </a:p>
          <a:p>
            <a:r>
              <a:rPr lang="ru-RU" sz="2400" b="1" u="sng"/>
              <a:t> 12 декабря отмечают День Конституции</a:t>
            </a:r>
            <a:endParaRPr lang="ru-RU" sz="24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ezentacii.org/upload/cloud/19/03/129702/images/screen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s://s0.showslide.ru/s_slide/b886c463d0113530d8fd698b3655491e/b35b1cff-51a9-4035-92b8-8d15928f5ae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s://cdn.fishki.net/upload/users/2021/12/13/384391/800a8f8a4e5a2d6dc4ac9c8c59056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s://pp.userapi.com/c845421/v845421499/108e96/R7mb_nRod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s://fsd.multiurok.ru/html/2021/12/14/s_61b83db7c70e1/phpLKfQU5_urok-Knstituciya_html_468ab90c42dd7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Россия на карте ми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</TotalTime>
  <Words>445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Россия на карте мира</vt:lpstr>
      <vt:lpstr>Классный час на тему: «Основной закон  нашей жизни»</vt:lpstr>
      <vt:lpstr>Цели:</vt:lpstr>
      <vt:lpstr>Задачи:</vt:lpstr>
      <vt:lpstr> История рождения новой Конституции, принятой всенародным голосованием (референдумом) 12 декабря 1993 года, продолжалась 3,5 года, или 42 месяца, или 168 недель.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Разделение властей,  взаимоограничение и взаимный контроль всех ветвей власти.  Статья 10 Конституции РФ говорит о  разделении  власти на   законодательную, исполнительную и судебную ветви.  Они независимы друг от друга, хотя действуют на основе одинаковых принципов. Считается, что концентрация власти в одних руках очень опасна, поэтому разделение властей называют также системой сдержек и противовесов. В России исполнительную власть осуществляет Правительство РФ, его подразделения и правительства на местах; законодательную — Федеральное Собрание, состоящее из Совета Федерации и Государственной Думы, а также местные парламенты; судебную — Верховный Суд, Конституционный Суд, Высший Арбитражный Суд, а также все другие суды.   .    </vt:lpstr>
      <vt:lpstr>Слайд 13</vt:lpstr>
      <vt:lpstr>Конституционным провозглашением прав и свобод человека как высшей ценности Российская Федерация признала требования таких общепризнанных актов международного права, как Всеобщая декларация прав человека 1948 г., Международный пакт об экономических, социальных, культурных правах и Международный пакт о гражданских и политических правах 1966 г.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ICL</cp:lastModifiedBy>
  <cp:revision>108</cp:revision>
  <cp:lastPrinted>1601-01-01T00:00:00Z</cp:lastPrinted>
  <dcterms:created xsi:type="dcterms:W3CDTF">1601-01-01T00:00:00Z</dcterms:created>
  <dcterms:modified xsi:type="dcterms:W3CDTF">2023-12-27T10:42:57Z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